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59" r:id="rId5"/>
    <p:sldId id="260" r:id="rId6"/>
    <p:sldId id="261" r:id="rId7"/>
    <p:sldId id="265" r:id="rId8"/>
    <p:sldId id="263" r:id="rId9"/>
    <p:sldId id="264" r:id="rId10"/>
  </p:sldIdLst>
  <p:sldSz cx="9906000" cy="6858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A00"/>
    <a:srgbClr val="1C6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30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89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33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05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56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44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54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99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4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02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719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24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82A1C-5ADF-4723-9A19-959648EFEED7}" type="datetimeFigureOut">
              <a:rPr lang="fr-FR" smtClean="0"/>
              <a:t>19/03/2023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B1ABA-D9A4-4359-A5DC-16C9D84632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29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12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5" Type="http://schemas.openxmlformats.org/officeDocument/2006/relationships/image" Target="../media/image4.jpeg"/><Relationship Id="rId10" Type="http://schemas.openxmlformats.org/officeDocument/2006/relationships/image" Target="../media/image30.jpeg"/><Relationship Id="rId4" Type="http://schemas.openxmlformats.org/officeDocument/2006/relationships/image" Target="../media/image26.jpe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2" y="1308969"/>
            <a:ext cx="1307747" cy="483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2" y="134751"/>
            <a:ext cx="1892201" cy="12302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274AF7-1503-6FA0-E71B-C32935A0AD9C}"/>
              </a:ext>
            </a:extLst>
          </p:cNvPr>
          <p:cNvSpPr txBox="1"/>
          <p:nvPr/>
        </p:nvSpPr>
        <p:spPr>
          <a:xfrm>
            <a:off x="2883244" y="2752476"/>
            <a:ext cx="413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B48A00"/>
                </a:solidFill>
                <a:latin typeface="Avenir Next LT Pro Light" panose="020B0304020202020204" pitchFamily="34" charset="0"/>
              </a:rPr>
              <a:t>DECORATION D’UN LOCAL PROFESSIONNEL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DA6CF7-5DCD-3CED-FDDC-79CD53B2DB42}"/>
              </a:ext>
            </a:extLst>
          </p:cNvPr>
          <p:cNvSpPr txBox="1"/>
          <p:nvPr/>
        </p:nvSpPr>
        <p:spPr>
          <a:xfrm>
            <a:off x="93361" y="6491708"/>
            <a:ext cx="4951832" cy="317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31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731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55C5C5-BC44-B6CC-8A7C-7234B2A62E4D}"/>
              </a:ext>
            </a:extLst>
          </p:cNvPr>
          <p:cNvSpPr txBox="1"/>
          <p:nvPr/>
        </p:nvSpPr>
        <p:spPr>
          <a:xfrm>
            <a:off x="3204263" y="3415876"/>
            <a:ext cx="3497472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ctr"/>
            <a:r>
              <a:rPr lang="fr-FR" sz="1138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2B8C7E-FF15-C2E5-3EED-0F08D63BE916}"/>
              </a:ext>
            </a:extLst>
          </p:cNvPr>
          <p:cNvSpPr txBox="1"/>
          <p:nvPr/>
        </p:nvSpPr>
        <p:spPr>
          <a:xfrm>
            <a:off x="3204263" y="3937058"/>
            <a:ext cx="3497472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38" dirty="0">
                <a:latin typeface="Avenir Next LT Pro Light" panose="020B0304020202020204" pitchFamily="34" charset="0"/>
              </a:rPr>
              <a:t>20/03/2023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80549D-8B4E-AA67-7F03-7FB91CD266F0}"/>
              </a:ext>
            </a:extLst>
          </p:cNvPr>
          <p:cNvSpPr txBox="1"/>
          <p:nvPr/>
        </p:nvSpPr>
        <p:spPr>
          <a:xfrm>
            <a:off x="6315167" y="6073260"/>
            <a:ext cx="3497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1050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RECOURS ASSISTANCE</a:t>
            </a:r>
          </a:p>
          <a:p>
            <a:pPr algn="r"/>
            <a:r>
              <a:rPr lang="fr-FR" sz="1050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1050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79 000 NIORT</a:t>
            </a:r>
          </a:p>
        </p:txBody>
      </p:sp>
    </p:spTree>
    <p:extLst>
      <p:ext uri="{BB962C8B-B14F-4D97-AF65-F5344CB8AC3E}">
        <p14:creationId xmlns:p14="http://schemas.microsoft.com/office/powerpoint/2010/main" val="366931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DEMANDE / EXISTANT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4EAACA3-E2A6-994D-C8D6-DE3221AD4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18" y="2703360"/>
            <a:ext cx="2007001" cy="15052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507AFD8-16D1-565B-7772-0B0BFF140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0802" y="4543930"/>
            <a:ext cx="1774272" cy="133070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ECEFAE3-7783-DCB6-76BF-AB7987BDC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18" y="606550"/>
            <a:ext cx="2639939" cy="197995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CE54B96-850C-05B5-5B6B-74B0656755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7983" y="5018218"/>
            <a:ext cx="1749105" cy="131182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76573B7-A5D9-64B8-4E87-6AE5050EE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01" y="4800170"/>
            <a:ext cx="2365696" cy="177427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62D8307-01BA-25BB-D8C8-CE46D8DDD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66" y="2703360"/>
            <a:ext cx="2639939" cy="197995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EE886D2D-EA92-8D46-CD0F-9B1B1CEFC3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2" y="1415691"/>
            <a:ext cx="3006419" cy="225481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F471FB3E-8AB9-929C-DFA6-5B89F25A67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0" y="3743589"/>
            <a:ext cx="2402922" cy="1802191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6F398A71-ACC2-6BF5-19CC-AF98EB73AAAB}"/>
              </a:ext>
            </a:extLst>
          </p:cNvPr>
          <p:cNvSpPr txBox="1"/>
          <p:nvPr/>
        </p:nvSpPr>
        <p:spPr>
          <a:xfrm>
            <a:off x="6368300" y="1049018"/>
            <a:ext cx="31186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Avenir Next LT Pro Light" panose="020B0304020202020204" pitchFamily="34" charset="0"/>
              </a:rPr>
              <a:t>Sur la base de la peinture bleue de la cliente, repenser la peinture et la décoration du local professionnel pour créer une ambiance à la fois rassurante et protectrice, tout en apportant du dynamisme et de l’audace.</a:t>
            </a:r>
          </a:p>
          <a:p>
            <a:pPr>
              <a:spcBef>
                <a:spcPts val="600"/>
              </a:spcBef>
            </a:pPr>
            <a:r>
              <a:rPr lang="fr-FR" sz="1000" i="1" dirty="0">
                <a:latin typeface="Avenir Next LT Pro Light" panose="020B0304020202020204" pitchFamily="34" charset="0"/>
              </a:rPr>
              <a:t>(NB : ne pas être dans la neutralité que l’on peut retrouver chez un agent général d’assurances).</a:t>
            </a:r>
          </a:p>
        </p:txBody>
      </p:sp>
    </p:spTree>
    <p:extLst>
      <p:ext uri="{BB962C8B-B14F-4D97-AF65-F5344CB8AC3E}">
        <p14:creationId xmlns:p14="http://schemas.microsoft.com/office/powerpoint/2010/main" val="99844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2E756B0B-F2EE-6E08-1554-81FBF8CC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066" y="1174439"/>
            <a:ext cx="4075022" cy="42364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F23A67-F47A-3476-F5A5-79DCFD835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44" y="1139329"/>
            <a:ext cx="2895235" cy="290506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6D27F09-E7F4-D5A0-E98E-722749ABAAB8}"/>
              </a:ext>
            </a:extLst>
          </p:cNvPr>
          <p:cNvSpPr txBox="1"/>
          <p:nvPr/>
        </p:nvSpPr>
        <p:spPr>
          <a:xfrm>
            <a:off x="2079030" y="3628190"/>
            <a:ext cx="240307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Papier-Peint Casamance – Sonia </a:t>
            </a:r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Multico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76010916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B7EF09-8B50-0A88-17D3-8076CF579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4" y="373905"/>
            <a:ext cx="1652023" cy="16520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DE04BA-B9D9-C9C4-1A67-4C4243895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9131" y="4764961"/>
            <a:ext cx="1632178" cy="16520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82E29C-B472-78D9-7E77-DC2A062FD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81" y="2454962"/>
            <a:ext cx="1652023" cy="16193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1AADE3-5E3E-4BCB-4956-AB955368E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097" y="863196"/>
            <a:ext cx="1652023" cy="15917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75ED7E-12AD-5C12-2CAA-134C6FC822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309" y="4046728"/>
            <a:ext cx="1652023" cy="152392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044F16-56D1-FE8A-03B1-D12B058DC4F1}"/>
              </a:ext>
            </a:extLst>
          </p:cNvPr>
          <p:cNvSpPr txBox="1"/>
          <p:nvPr/>
        </p:nvSpPr>
        <p:spPr>
          <a:xfrm>
            <a:off x="4519131" y="5962728"/>
            <a:ext cx="133597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Peinture Little Green</a:t>
            </a:r>
          </a:p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Middle </a:t>
            </a:r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Buff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122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9E4B95B-0AA3-A802-E28A-93B79E4D351B}"/>
              </a:ext>
            </a:extLst>
          </p:cNvPr>
          <p:cNvSpPr txBox="1"/>
          <p:nvPr/>
        </p:nvSpPr>
        <p:spPr>
          <a:xfrm>
            <a:off x="6168490" y="5158632"/>
            <a:ext cx="133597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Peinture Little Green</a:t>
            </a:r>
          </a:p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Yellow </a:t>
            </a:r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pink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46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56922D-656C-C3F6-AB60-88AAF44CBF07}"/>
              </a:ext>
            </a:extLst>
          </p:cNvPr>
          <p:cNvSpPr txBox="1"/>
          <p:nvPr/>
        </p:nvSpPr>
        <p:spPr>
          <a:xfrm>
            <a:off x="6388289" y="3601838"/>
            <a:ext cx="165202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Peinture Little Green</a:t>
            </a:r>
          </a:p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Green stone pale 268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45B52BD-B122-8CF2-4CA6-87D34D707122}"/>
              </a:ext>
            </a:extLst>
          </p:cNvPr>
          <p:cNvSpPr txBox="1"/>
          <p:nvPr/>
        </p:nvSpPr>
        <p:spPr>
          <a:xfrm>
            <a:off x="5483321" y="2012342"/>
            <a:ext cx="133597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Peinture Little Green</a:t>
            </a:r>
          </a:p>
          <a:p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Baked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cherry 14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30DB665-C4CA-0498-6B91-4975F73EAC6A}"/>
              </a:ext>
            </a:extLst>
          </p:cNvPr>
          <p:cNvSpPr txBox="1"/>
          <p:nvPr/>
        </p:nvSpPr>
        <p:spPr>
          <a:xfrm>
            <a:off x="3853494" y="1593099"/>
            <a:ext cx="157480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Peinture Little Green</a:t>
            </a:r>
          </a:p>
          <a:p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Aquamarine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</a:t>
            </a:r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Mid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284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A776155-8792-D4B5-1848-05772B148184}"/>
              </a:ext>
            </a:extLst>
          </p:cNvPr>
          <p:cNvSpPr txBox="1"/>
          <p:nvPr/>
        </p:nvSpPr>
        <p:spPr>
          <a:xfrm>
            <a:off x="2533066" y="4568360"/>
            <a:ext cx="1949036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Peinture Castorama</a:t>
            </a:r>
          </a:p>
          <a:p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Beyond the </a:t>
            </a:r>
            <a:r>
              <a:rPr lang="fr-FR" sz="975" b="1" dirty="0" err="1">
                <a:solidFill>
                  <a:schemeClr val="bg1"/>
                </a:solidFill>
                <a:latin typeface="Avenir Next LT Pro Light" panose="020B0304020202020204" pitchFamily="34" charset="0"/>
              </a:rPr>
              <a:t>sea</a:t>
            </a:r>
            <a:r>
              <a:rPr lang="fr-FR" sz="975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 (+ touche de noir à ajouter éventuellement pour s ’approcher du papier-peint)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AMBIANCE / </a:t>
            </a:r>
          </a:p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REFERENCES MATERIAUX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C11303-0F0A-0679-35D0-F6B524901591}"/>
              </a:ext>
            </a:extLst>
          </p:cNvPr>
          <p:cNvSpPr txBox="1"/>
          <p:nvPr/>
        </p:nvSpPr>
        <p:spPr>
          <a:xfrm>
            <a:off x="7355655" y="1318042"/>
            <a:ext cx="2123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B48A00"/>
                </a:solidFill>
                <a:latin typeface="Avenir Next LT Pro Light" panose="020B0304020202020204" pitchFamily="34" charset="0"/>
              </a:rPr>
              <a:t>Fil conducteur de la proposition </a:t>
            </a:r>
            <a:r>
              <a:rPr lang="fr-FR" sz="1000" dirty="0">
                <a:latin typeface="Avenir Next LT Pro Light" panose="020B0304020202020204" pitchFamily="34" charset="0"/>
              </a:rPr>
              <a:t>: S’appuyer sur l’arche de la porte en applique et la niche qui donnent son caractère au lieu</a:t>
            </a:r>
            <a:endParaRPr lang="fr-FR" sz="1000" i="1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70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VISUELS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55D455-283C-9A9C-590E-3C1874D7A2C5}"/>
              </a:ext>
            </a:extLst>
          </p:cNvPr>
          <p:cNvSpPr txBox="1"/>
          <p:nvPr/>
        </p:nvSpPr>
        <p:spPr>
          <a:xfrm>
            <a:off x="7949752" y="5584907"/>
            <a:ext cx="1445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Avenir Next LT Pro Light" panose="020B0304020202020204" pitchFamily="34" charset="0"/>
              </a:rPr>
              <a:t>Images non contractuelles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6B5ACEC-0B6C-5C73-490F-5FC74F921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119" y="740477"/>
            <a:ext cx="3777644" cy="283323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A6CF31-57E0-A527-B8E7-C33D5AEA5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118" y="1556324"/>
            <a:ext cx="4434168" cy="332562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794705A-1523-EBAB-F0C8-D3E036A97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6118" y="3694478"/>
            <a:ext cx="2291418" cy="305522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1F11F1D-6F3F-88F0-5BFE-F66D811FF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8177" y="3694478"/>
            <a:ext cx="1761853" cy="178890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EB41AB9E-4BB8-C41F-CF95-2061D5902975}"/>
              </a:ext>
            </a:extLst>
          </p:cNvPr>
          <p:cNvSpPr txBox="1"/>
          <p:nvPr/>
        </p:nvSpPr>
        <p:spPr>
          <a:xfrm>
            <a:off x="3285223" y="2444620"/>
            <a:ext cx="96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268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36EB7D3-8C27-1515-BCED-2AECC769F49C}"/>
              </a:ext>
            </a:extLst>
          </p:cNvPr>
          <p:cNvSpPr txBox="1"/>
          <p:nvPr/>
        </p:nvSpPr>
        <p:spPr>
          <a:xfrm>
            <a:off x="6617469" y="2072525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284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3171725-E586-2029-2156-0BE0A6F00C3E}"/>
              </a:ext>
            </a:extLst>
          </p:cNvPr>
          <p:cNvSpPr txBox="1"/>
          <p:nvPr/>
        </p:nvSpPr>
        <p:spPr>
          <a:xfrm>
            <a:off x="7544910" y="1439439"/>
            <a:ext cx="1445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Castorama Bleu Beyond the </a:t>
            </a:r>
            <a:r>
              <a:rPr lang="fr-FR" sz="1000" dirty="0" err="1">
                <a:solidFill>
                  <a:srgbClr val="B48A00"/>
                </a:solidFill>
                <a:latin typeface="Bradley Hand ITC" panose="03070402050302030203" pitchFamily="66" charset="0"/>
              </a:rPr>
              <a:t>sea</a:t>
            </a:r>
            <a:endParaRPr lang="fr-FR" sz="1000" dirty="0">
              <a:solidFill>
                <a:srgbClr val="B48A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7F5C5DC7-18FD-80C4-E18E-2D8F1097029A}"/>
              </a:ext>
            </a:extLst>
          </p:cNvPr>
          <p:cNvSpPr txBox="1"/>
          <p:nvPr/>
        </p:nvSpPr>
        <p:spPr>
          <a:xfrm>
            <a:off x="2426877" y="4086297"/>
            <a:ext cx="1445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Castorama Bleu Beyond the </a:t>
            </a:r>
            <a:r>
              <a:rPr lang="fr-FR" sz="1000" dirty="0" err="1">
                <a:solidFill>
                  <a:srgbClr val="B48A00"/>
                </a:solidFill>
                <a:latin typeface="Bradley Hand ITC" panose="03070402050302030203" pitchFamily="66" charset="0"/>
              </a:rPr>
              <a:t>sea</a:t>
            </a:r>
            <a:endParaRPr lang="fr-FR" sz="1000" dirty="0">
              <a:solidFill>
                <a:srgbClr val="B48A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65D49D0C-B24C-B2B3-4D9D-C4139811CC92}"/>
              </a:ext>
            </a:extLst>
          </p:cNvPr>
          <p:cNvSpPr txBox="1"/>
          <p:nvPr/>
        </p:nvSpPr>
        <p:spPr>
          <a:xfrm>
            <a:off x="834118" y="5107854"/>
            <a:ext cx="42597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Mur du canapé : Peinture 268 sur le mur + 1 lé de papier-peint centré derrière le canapé + plinthe en bleu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Mur avec la porte en applique : Peinture bleue </a:t>
            </a:r>
            <a:r>
              <a:rPr lang="fr-FR" sz="1000" dirty="0" err="1">
                <a:latin typeface="Avenir Next LT Pro Light" panose="020B0304020202020204" pitchFamily="34" charset="0"/>
              </a:rPr>
              <a:t>Casto</a:t>
            </a:r>
            <a:r>
              <a:rPr lang="fr-FR" sz="1000" dirty="0">
                <a:latin typeface="Avenir Next LT Pro Light" panose="020B0304020202020204" pitchFamily="34" charset="0"/>
              </a:rPr>
              <a:t> sur le mur (teinte à approcher de celle du papier-peint) + porte en applique et son encadrement peints en 284 + plinthe en bleu + porte battante en bleu </a:t>
            </a:r>
            <a:r>
              <a:rPr lang="fr-FR" sz="1000" dirty="0" err="1">
                <a:latin typeface="Avenir Next LT Pro Light" panose="020B0304020202020204" pitchFamily="34" charset="0"/>
              </a:rPr>
              <a:t>Casto</a:t>
            </a:r>
            <a:r>
              <a:rPr lang="fr-FR" sz="1000" dirty="0">
                <a:latin typeface="Avenir Next LT Pro Light" panose="020B0304020202020204" pitchFamily="34" charset="0"/>
              </a:rPr>
              <a:t> + Niche en 284 + tablettes en 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Coussins de couleurs + table basse et lampe à poser</a:t>
            </a:r>
          </a:p>
        </p:txBody>
      </p:sp>
    </p:spTree>
    <p:extLst>
      <p:ext uri="{BB962C8B-B14F-4D97-AF65-F5344CB8AC3E}">
        <p14:creationId xmlns:p14="http://schemas.microsoft.com/office/powerpoint/2010/main" val="126841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VISUELS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55D455-283C-9A9C-590E-3C1874D7A2C5}"/>
              </a:ext>
            </a:extLst>
          </p:cNvPr>
          <p:cNvSpPr txBox="1"/>
          <p:nvPr/>
        </p:nvSpPr>
        <p:spPr>
          <a:xfrm>
            <a:off x="312064" y="2829568"/>
            <a:ext cx="1445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Avenir Next LT Pro Light" panose="020B0304020202020204" pitchFamily="34" charset="0"/>
              </a:rPr>
              <a:t>Images non contractuelles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FAD12D5-92A3-0587-C9F1-3A4349C36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8160" y="650132"/>
            <a:ext cx="5027820" cy="377086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811DA66-426A-E5BD-DF42-DF9EDC6D4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6827" y="650131"/>
            <a:ext cx="2232167" cy="29762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6B5ACEC-0B6C-5C73-490F-5FC74F921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083" y="3782651"/>
            <a:ext cx="1895910" cy="14219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2130155-A37A-2E33-93C7-C3E8325AB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64" y="3626354"/>
            <a:ext cx="1761853" cy="17889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A5E346-C6EA-9888-3FD1-43D5272A8FE5}"/>
              </a:ext>
            </a:extLst>
          </p:cNvPr>
          <p:cNvSpPr txBox="1"/>
          <p:nvPr/>
        </p:nvSpPr>
        <p:spPr>
          <a:xfrm>
            <a:off x="8578628" y="2535564"/>
            <a:ext cx="717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268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F47529-4FC8-90FA-AA1E-D84DECB2834A}"/>
              </a:ext>
            </a:extLst>
          </p:cNvPr>
          <p:cNvSpPr txBox="1"/>
          <p:nvPr/>
        </p:nvSpPr>
        <p:spPr>
          <a:xfrm>
            <a:off x="2629237" y="1653416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284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45559AD-0EBA-33E7-A16F-A01F82E4640C}"/>
              </a:ext>
            </a:extLst>
          </p:cNvPr>
          <p:cNvSpPr txBox="1"/>
          <p:nvPr/>
        </p:nvSpPr>
        <p:spPr>
          <a:xfrm>
            <a:off x="2558233" y="4331134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284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D9F30B-44CF-3EE5-C393-27887A4CED77}"/>
              </a:ext>
            </a:extLst>
          </p:cNvPr>
          <p:cNvSpPr txBox="1"/>
          <p:nvPr/>
        </p:nvSpPr>
        <p:spPr>
          <a:xfrm>
            <a:off x="7106543" y="1815371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122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AD4EA7-F98F-5000-FBB8-2129D05A1C58}"/>
              </a:ext>
            </a:extLst>
          </p:cNvPr>
          <p:cNvSpPr txBox="1"/>
          <p:nvPr/>
        </p:nvSpPr>
        <p:spPr>
          <a:xfrm>
            <a:off x="5497811" y="1749658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122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4A7810-6B34-D524-79D5-0F26025A3728}"/>
              </a:ext>
            </a:extLst>
          </p:cNvPr>
          <p:cNvSpPr txBox="1"/>
          <p:nvPr/>
        </p:nvSpPr>
        <p:spPr>
          <a:xfrm>
            <a:off x="2410106" y="2593000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14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6D9A3E-2857-3A21-EF75-C7294C6DFD4B}"/>
              </a:ext>
            </a:extLst>
          </p:cNvPr>
          <p:cNvSpPr txBox="1"/>
          <p:nvPr/>
        </p:nvSpPr>
        <p:spPr>
          <a:xfrm>
            <a:off x="5258259" y="3584529"/>
            <a:ext cx="1445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Castorama Bleu Beyond the </a:t>
            </a:r>
            <a:r>
              <a:rPr lang="fr-FR" sz="1000" dirty="0" err="1">
                <a:solidFill>
                  <a:srgbClr val="B48A00"/>
                </a:solidFill>
                <a:latin typeface="Bradley Hand ITC" panose="03070402050302030203" pitchFamily="66" charset="0"/>
              </a:rPr>
              <a:t>sea</a:t>
            </a:r>
            <a:endParaRPr lang="fr-FR" sz="1000" dirty="0">
              <a:solidFill>
                <a:srgbClr val="B48A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D3CBA0-2197-ABE0-B8A9-1211E5027099}"/>
              </a:ext>
            </a:extLst>
          </p:cNvPr>
          <p:cNvSpPr txBox="1"/>
          <p:nvPr/>
        </p:nvSpPr>
        <p:spPr>
          <a:xfrm>
            <a:off x="4194169" y="4453604"/>
            <a:ext cx="51018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Mur du bureau d’accueil + poteau entre les placards : Peinture 122 sur le mur + plinthe en bleu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Mur avec la porte en applique : Peinture bleue </a:t>
            </a:r>
            <a:r>
              <a:rPr lang="fr-FR" sz="1000" dirty="0" err="1">
                <a:latin typeface="Avenir Next LT Pro Light" panose="020B0304020202020204" pitchFamily="34" charset="0"/>
              </a:rPr>
              <a:t>Casto</a:t>
            </a:r>
            <a:r>
              <a:rPr lang="fr-FR" sz="1000" dirty="0">
                <a:latin typeface="Avenir Next LT Pro Light" panose="020B0304020202020204" pitchFamily="34" charset="0"/>
              </a:rPr>
              <a:t> sur le mur (teinte à approcher de celle du papier-peint) + Fond de la niche en 284 + côtés de la niche en bleu + 2 tablettes de la niche en 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Permuter les meubles du bureau et ceux du bureau d’accueil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Ajouter un lampadaire sur pied à côté du bureau d’accueil, avec un éclairage LED efficace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Remplacer le fauteuil de bureau par un fauteuil plus cocooning (en tissu, type velours, et de couleur)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Ajouter une plante  sur le bureau d’accueil et un tapis dans les tons crème sous le bureau (sans gêner l’installation côté clients)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0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8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VISUELS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55D455-283C-9A9C-590E-3C1874D7A2C5}"/>
              </a:ext>
            </a:extLst>
          </p:cNvPr>
          <p:cNvSpPr txBox="1"/>
          <p:nvPr/>
        </p:nvSpPr>
        <p:spPr>
          <a:xfrm>
            <a:off x="7985010" y="4713283"/>
            <a:ext cx="1445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Avenir Next LT Pro Light" panose="020B0304020202020204" pitchFamily="34" charset="0"/>
              </a:rPr>
              <a:t>Image non contractuelle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E19722-0840-8B0B-BC8E-B7D3D278B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659" y="1330015"/>
            <a:ext cx="5218680" cy="39140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49DB3D-3DAA-CE6B-AF03-2DB0AEC50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63" y="2830766"/>
            <a:ext cx="1761853" cy="17889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84ED87-15F8-50C9-5C7E-55D4043EA631}"/>
              </a:ext>
            </a:extLst>
          </p:cNvPr>
          <p:cNvSpPr txBox="1"/>
          <p:nvPr/>
        </p:nvSpPr>
        <p:spPr>
          <a:xfrm>
            <a:off x="3342026" y="2677105"/>
            <a:ext cx="1445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Castorama Bleu Beyond the </a:t>
            </a:r>
            <a:r>
              <a:rPr lang="fr-FR" sz="1000" dirty="0" err="1">
                <a:solidFill>
                  <a:srgbClr val="B48A00"/>
                </a:solidFill>
                <a:latin typeface="Bradley Hand ITC" panose="03070402050302030203" pitchFamily="66" charset="0"/>
              </a:rPr>
              <a:t>sea</a:t>
            </a:r>
            <a:endParaRPr lang="fr-FR" sz="1000" dirty="0">
              <a:solidFill>
                <a:srgbClr val="B48A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A32CA3-A7D3-94F6-9173-11B87B17CAB8}"/>
              </a:ext>
            </a:extLst>
          </p:cNvPr>
          <p:cNvSpPr txBox="1"/>
          <p:nvPr/>
        </p:nvSpPr>
        <p:spPr>
          <a:xfrm>
            <a:off x="6596085" y="1982709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268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51AB7E-5B70-2E9C-8060-76603A2C8003}"/>
              </a:ext>
            </a:extLst>
          </p:cNvPr>
          <p:cNvSpPr txBox="1"/>
          <p:nvPr/>
        </p:nvSpPr>
        <p:spPr>
          <a:xfrm>
            <a:off x="4787384" y="2162686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46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472B73-5555-A9C8-7DBD-A22DA457B329}"/>
              </a:ext>
            </a:extLst>
          </p:cNvPr>
          <p:cNvSpPr txBox="1"/>
          <p:nvPr/>
        </p:nvSpPr>
        <p:spPr>
          <a:xfrm>
            <a:off x="2142929" y="3571557"/>
            <a:ext cx="966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Little Green 268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16DDDD-0FB4-DFDC-2BA2-2C388790B89F}"/>
              </a:ext>
            </a:extLst>
          </p:cNvPr>
          <p:cNvSpPr txBox="1"/>
          <p:nvPr/>
        </p:nvSpPr>
        <p:spPr>
          <a:xfrm>
            <a:off x="2271151" y="5227741"/>
            <a:ext cx="45071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3 murs visibles des clients : peinture 268 (mur + plinthe)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Mur non visible des clients : peinture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Peinture 46 sur le mur + plinthe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Intérieur de l’arche + plinthe en bleu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000" dirty="0">
                <a:latin typeface="Avenir Next LT Pro Light" panose="020B0304020202020204" pitchFamily="34" charset="0"/>
              </a:rPr>
              <a:t>Déplacer certains cadres sur le mur non visible des clients</a:t>
            </a:r>
          </a:p>
        </p:txBody>
      </p:sp>
    </p:spTree>
    <p:extLst>
      <p:ext uri="{BB962C8B-B14F-4D97-AF65-F5344CB8AC3E}">
        <p14:creationId xmlns:p14="http://schemas.microsoft.com/office/powerpoint/2010/main" val="299172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6761527" y="265127"/>
            <a:ext cx="271811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AVANT / APRES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55D455-283C-9A9C-590E-3C1874D7A2C5}"/>
              </a:ext>
            </a:extLst>
          </p:cNvPr>
          <p:cNvSpPr txBox="1"/>
          <p:nvPr/>
        </p:nvSpPr>
        <p:spPr>
          <a:xfrm>
            <a:off x="4495106" y="6223739"/>
            <a:ext cx="1445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Avenir Next LT Pro Light" panose="020B0304020202020204" pitchFamily="34" charset="0"/>
              </a:rPr>
              <a:t>Images non contractuelles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6B5ACEC-0B6C-5C73-490F-5FC74F921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16" y="2937622"/>
            <a:ext cx="2160679" cy="162050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5A6CF31-57E0-A527-B8E7-C33D5AEA5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16" y="1272013"/>
            <a:ext cx="2160679" cy="162050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794705A-1523-EBAB-F0C8-D3E036A97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920005" y="1421218"/>
            <a:ext cx="1680584" cy="12604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B0275C-0948-FF78-76B3-984CD4D7B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652" y="2937621"/>
            <a:ext cx="2160680" cy="16205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1CF8CC2-A808-22D5-645C-F4C0B0598E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9859" y="1272013"/>
            <a:ext cx="2160680" cy="162051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1E6C01-5801-6AD8-3327-10EE11987F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2273" y="1211145"/>
            <a:ext cx="1260437" cy="16805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650F71-30EB-D1A7-08FB-56C0FAA33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16" y="4603231"/>
            <a:ext cx="2160680" cy="16205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9DC47C-ECD0-0543-DEDC-FC832A9571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1652" y="4603229"/>
            <a:ext cx="2160680" cy="16205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58EDAF-4055-3E7A-7273-DF1F9AFD7B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7785" y="2952597"/>
            <a:ext cx="2160678" cy="16205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C15594-E485-0508-23BB-D0FCC6824F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2273" y="4603229"/>
            <a:ext cx="1274681" cy="16995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855CE3E-9C36-158B-6C01-DB58D92FB6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2273" y="2940101"/>
            <a:ext cx="2160679" cy="16205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FB0CF0-6E6A-5137-E1C1-9C4BC729C8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896015" y="4821921"/>
            <a:ext cx="1699574" cy="127468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04587B8-99EC-7958-78CA-F0E56E79A3C6}"/>
              </a:ext>
            </a:extLst>
          </p:cNvPr>
          <p:cNvSpPr txBox="1"/>
          <p:nvPr/>
        </p:nvSpPr>
        <p:spPr>
          <a:xfrm>
            <a:off x="2170853" y="1056569"/>
            <a:ext cx="966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Avant / Après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B1D0630-2191-6363-AFB2-D71ADC6B3D03}"/>
              </a:ext>
            </a:extLst>
          </p:cNvPr>
          <p:cNvSpPr txBox="1"/>
          <p:nvPr/>
        </p:nvSpPr>
        <p:spPr>
          <a:xfrm>
            <a:off x="6932122" y="999645"/>
            <a:ext cx="9662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B48A00"/>
                </a:solidFill>
                <a:latin typeface="Bradley Hand ITC" panose="03070402050302030203" pitchFamily="66" charset="0"/>
              </a:rPr>
              <a:t>Avant / Après</a:t>
            </a:r>
          </a:p>
        </p:txBody>
      </p:sp>
    </p:spTree>
    <p:extLst>
      <p:ext uri="{BB962C8B-B14F-4D97-AF65-F5344CB8AC3E}">
        <p14:creationId xmlns:p14="http://schemas.microsoft.com/office/powerpoint/2010/main" val="145937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VARIANTE DE PAPIER-PEINT 1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55D455-283C-9A9C-590E-3C1874D7A2C5}"/>
              </a:ext>
            </a:extLst>
          </p:cNvPr>
          <p:cNvSpPr txBox="1"/>
          <p:nvPr/>
        </p:nvSpPr>
        <p:spPr>
          <a:xfrm>
            <a:off x="7985010" y="4713283"/>
            <a:ext cx="1445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Avenir Next LT Pro Light" panose="020B0304020202020204" pitchFamily="34" charset="0"/>
              </a:rPr>
              <a:t>Image non contractuelle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AAE060-B28A-4C56-6C84-83A34C6DD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066" y="1174439"/>
            <a:ext cx="4075022" cy="42364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AD57D2-E757-6363-9903-49F47019A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4" y="373905"/>
            <a:ext cx="1652023" cy="16520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0D0608-D359-0AF8-E38E-0873CCC48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9131" y="4764961"/>
            <a:ext cx="1632178" cy="16520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CE1C42-6192-77E7-5D77-A8345FD58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81" y="2454962"/>
            <a:ext cx="1652023" cy="16193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D158BF-255C-7B33-BE08-68E521957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097" y="863196"/>
            <a:ext cx="1652023" cy="159176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EF2DE6C-572D-7D52-0EF6-892A7DE81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309" y="4046728"/>
            <a:ext cx="1652023" cy="152392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F043C7A-2EDD-E86B-E1FA-544E5F33D1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55" y="1137063"/>
            <a:ext cx="2513129" cy="379166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3EE22CB-C1CA-429C-591F-121B7A3044E1}"/>
              </a:ext>
            </a:extLst>
          </p:cNvPr>
          <p:cNvSpPr txBox="1"/>
          <p:nvPr/>
        </p:nvSpPr>
        <p:spPr>
          <a:xfrm>
            <a:off x="1065955" y="4517075"/>
            <a:ext cx="240307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latin typeface="Avenir Next LT Pro Light" panose="020B0304020202020204" pitchFamily="34" charset="0"/>
              </a:rPr>
              <a:t>Papier-Peint </a:t>
            </a:r>
            <a:r>
              <a:rPr lang="fr-FR" sz="975" b="1" dirty="0" err="1">
                <a:latin typeface="Avenir Next LT Pro Light" panose="020B0304020202020204" pitchFamily="34" charset="0"/>
              </a:rPr>
              <a:t>Wellpapers</a:t>
            </a:r>
            <a:endParaRPr lang="fr-FR" sz="975" b="1" dirty="0">
              <a:latin typeface="Avenir Next LT Pro Light" panose="020B0304020202020204" pitchFamily="34" charset="0"/>
            </a:endParaRPr>
          </a:p>
          <a:p>
            <a:r>
              <a:rPr lang="fr-FR" sz="975" b="1" dirty="0">
                <a:latin typeface="Avenir Next LT Pro Light" panose="020B0304020202020204" pitchFamily="34" charset="0"/>
              </a:rPr>
              <a:t>Feuilles minimalistes 37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EB6DB86-A589-DF27-4FF3-A5651754DD6D}"/>
              </a:ext>
            </a:extLst>
          </p:cNvPr>
          <p:cNvSpPr txBox="1"/>
          <p:nvPr/>
        </p:nvSpPr>
        <p:spPr>
          <a:xfrm>
            <a:off x="481090" y="4938979"/>
            <a:ext cx="205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Avenir Next LT Pro Light" panose="020B0304020202020204" pitchFamily="34" charset="0"/>
              </a:rPr>
              <a:t>Remarque : coloris réel du papier-peint non vu (accord avec les couleurs Little Green choisies à confirmer)</a:t>
            </a:r>
          </a:p>
        </p:txBody>
      </p:sp>
    </p:spTree>
    <p:extLst>
      <p:ext uri="{BB962C8B-B14F-4D97-AF65-F5344CB8AC3E}">
        <p14:creationId xmlns:p14="http://schemas.microsoft.com/office/powerpoint/2010/main" val="1134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1C0C9E3-C107-6876-9F39-F90064BD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5" y="831607"/>
            <a:ext cx="1175795" cy="434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C7A3B0-1DE0-5907-60B5-D798F89B8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2" y="144275"/>
            <a:ext cx="1157318" cy="7524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FF6F917-1122-1381-C114-585317DAB7C9}"/>
              </a:ext>
            </a:extLst>
          </p:cNvPr>
          <p:cNvSpPr txBox="1"/>
          <p:nvPr/>
        </p:nvSpPr>
        <p:spPr>
          <a:xfrm>
            <a:off x="57150" y="6535812"/>
            <a:ext cx="4951832" cy="267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69" dirty="0">
                <a:latin typeface="Avenir Next LT Pro Light" panose="020B0304020202020204" pitchFamily="34" charset="0"/>
              </a:rPr>
              <a:t>RÊV’L - SARL unipersonnelle au capital de 5 000  € - SIREN 912 699 949 RCS Niort</a:t>
            </a:r>
          </a:p>
          <a:p>
            <a:r>
              <a:rPr lang="fr-FR" sz="569" dirty="0">
                <a:latin typeface="Avenir Next LT Pro Light" panose="020B0304020202020204" pitchFamily="34" charset="0"/>
              </a:rPr>
              <a:t>Assurance Décennale et RC professionnelle AXA N° 10956146804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1EF5EA2-4E8F-C814-E539-9E0EA846963D}"/>
              </a:ext>
            </a:extLst>
          </p:cNvPr>
          <p:cNvSpPr txBox="1"/>
          <p:nvPr/>
        </p:nvSpPr>
        <p:spPr>
          <a:xfrm>
            <a:off x="6324062" y="6290851"/>
            <a:ext cx="3497472" cy="48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GAUCHEROT Marylène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27 avenue de Nantes</a:t>
            </a:r>
          </a:p>
          <a:p>
            <a:pPr algn="r"/>
            <a:r>
              <a:rPr lang="fr-FR" sz="853" dirty="0">
                <a:latin typeface="Avenir Next LT Pro Light" panose="020B0304020202020204" pitchFamily="34" charset="0"/>
              </a:rPr>
              <a:t>79 000 NIORT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AFB5AD-DE16-DDA0-51B9-2A066EE3266F}"/>
              </a:ext>
            </a:extLst>
          </p:cNvPr>
          <p:cNvSpPr txBox="1"/>
          <p:nvPr/>
        </p:nvSpPr>
        <p:spPr>
          <a:xfrm>
            <a:off x="7260867" y="265127"/>
            <a:ext cx="221877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75" b="1" u="sng" dirty="0">
                <a:solidFill>
                  <a:srgbClr val="1C6268"/>
                </a:solidFill>
                <a:latin typeface="Avenir Next LT Pro Light" panose="020B0304020202020204" pitchFamily="34" charset="0"/>
              </a:rPr>
              <a:t>VARIANTE DE PAPIER-PEINT 2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55D455-283C-9A9C-590E-3C1874D7A2C5}"/>
              </a:ext>
            </a:extLst>
          </p:cNvPr>
          <p:cNvSpPr txBox="1"/>
          <p:nvPr/>
        </p:nvSpPr>
        <p:spPr>
          <a:xfrm>
            <a:off x="7985010" y="4713283"/>
            <a:ext cx="14453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>
                <a:latin typeface="Avenir Next LT Pro Light" panose="020B0304020202020204" pitchFamily="34" charset="0"/>
              </a:rPr>
              <a:t>Image non contractuelle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7AAE060-B28A-4C56-6C84-83A34C6DD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3066" y="1174439"/>
            <a:ext cx="4075022" cy="42364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FAD57D2-E757-6363-9903-49F47019A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4" y="373905"/>
            <a:ext cx="1652023" cy="16520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0D0608-D359-0AF8-E38E-0873CCC48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9131" y="4764961"/>
            <a:ext cx="1632178" cy="16520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CE1C42-6192-77E7-5D77-A8345FD587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2681" y="2454962"/>
            <a:ext cx="1652023" cy="16193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D158BF-255C-7B33-BE08-68E521957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097" y="863196"/>
            <a:ext cx="1652023" cy="159176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EF2DE6C-572D-7D52-0EF6-892A7DE81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309" y="4046728"/>
            <a:ext cx="1652023" cy="152392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14E5F40-3013-B3AD-0023-2FBB65CCF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6" y="1137063"/>
            <a:ext cx="3061948" cy="379166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D7BAB4F-2F2E-5DFA-32E8-D97C2B2FA0DA}"/>
              </a:ext>
            </a:extLst>
          </p:cNvPr>
          <p:cNvSpPr txBox="1"/>
          <p:nvPr/>
        </p:nvSpPr>
        <p:spPr>
          <a:xfrm>
            <a:off x="846508" y="4517075"/>
            <a:ext cx="240307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75" b="1" dirty="0">
                <a:latin typeface="Avenir Next LT Pro Light" panose="020B0304020202020204" pitchFamily="34" charset="0"/>
              </a:rPr>
              <a:t>Papier-Peint </a:t>
            </a:r>
            <a:r>
              <a:rPr lang="fr-FR" sz="975" b="1" dirty="0" err="1">
                <a:latin typeface="Avenir Next LT Pro Light" panose="020B0304020202020204" pitchFamily="34" charset="0"/>
              </a:rPr>
              <a:t>Wellpapers</a:t>
            </a:r>
            <a:endParaRPr lang="fr-FR" sz="975" b="1" dirty="0">
              <a:latin typeface="Avenir Next LT Pro Light" panose="020B0304020202020204" pitchFamily="34" charset="0"/>
            </a:endParaRPr>
          </a:p>
          <a:p>
            <a:r>
              <a:rPr lang="fr-FR" sz="975" b="1" dirty="0">
                <a:latin typeface="Avenir Next LT Pro Light" panose="020B0304020202020204" pitchFamily="34" charset="0"/>
              </a:rPr>
              <a:t>Horizon graphique 309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A51713-8896-BFCA-BE95-A0FD2B04193D}"/>
              </a:ext>
            </a:extLst>
          </p:cNvPr>
          <p:cNvSpPr txBox="1"/>
          <p:nvPr/>
        </p:nvSpPr>
        <p:spPr>
          <a:xfrm>
            <a:off x="481090" y="4938979"/>
            <a:ext cx="205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Avenir Next LT Pro Light" panose="020B0304020202020204" pitchFamily="34" charset="0"/>
              </a:rPr>
              <a:t>Remarque : coloris réel du papier-peint non vu (accord avec les couleurs Little Green choisies à confirmer)</a:t>
            </a:r>
          </a:p>
        </p:txBody>
      </p:sp>
    </p:spTree>
    <p:extLst>
      <p:ext uri="{BB962C8B-B14F-4D97-AF65-F5344CB8AC3E}">
        <p14:creationId xmlns:p14="http://schemas.microsoft.com/office/powerpoint/2010/main" val="23362449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</TotalTime>
  <Words>872</Words>
  <Application>Microsoft Office PowerPoint</Application>
  <PresentationFormat>Format A4 (210 x 297 mm)</PresentationFormat>
  <Paragraphs>118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Avenir Next LT Pro Light</vt:lpstr>
      <vt:lpstr>Bradley Hand ITC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79</dc:creator>
  <cp:lastModifiedBy>Laurence DUMONT</cp:lastModifiedBy>
  <cp:revision>26</cp:revision>
  <cp:lastPrinted>2022-05-07T16:49:43Z</cp:lastPrinted>
  <dcterms:created xsi:type="dcterms:W3CDTF">2022-05-06T15:58:27Z</dcterms:created>
  <dcterms:modified xsi:type="dcterms:W3CDTF">2023-03-19T20:18:13Z</dcterms:modified>
</cp:coreProperties>
</file>